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A2CAFB-1BAA-4871-92CB-7BF45767CDF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30FF852-C716-4134-887B-A96EEFCFE1FE}">
      <dgm:prSet/>
      <dgm:spPr/>
      <dgm:t>
        <a:bodyPr/>
        <a:lstStyle/>
        <a:p>
          <a:r>
            <a:rPr lang="en-US"/>
            <a:t>Energy efficiency is typically defined as “the number of bits that can be sent over a unit of power consumption”.</a:t>
          </a:r>
        </a:p>
      </dgm:t>
    </dgm:pt>
    <dgm:pt modelId="{3C9BAB19-8D36-4FD5-A7F4-D915C87339FB}" type="parTrans" cxnId="{E8B1D16D-E25D-4667-910F-2C4EDD7C7899}">
      <dgm:prSet/>
      <dgm:spPr/>
      <dgm:t>
        <a:bodyPr/>
        <a:lstStyle/>
        <a:p>
          <a:endParaRPr lang="en-US"/>
        </a:p>
      </dgm:t>
    </dgm:pt>
    <dgm:pt modelId="{FA436DE2-174D-4917-AAC5-DA42F3BF0644}" type="sibTrans" cxnId="{E8B1D16D-E25D-4667-910F-2C4EDD7C7899}">
      <dgm:prSet/>
      <dgm:spPr/>
      <dgm:t>
        <a:bodyPr/>
        <a:lstStyle/>
        <a:p>
          <a:endParaRPr lang="en-US"/>
        </a:p>
      </dgm:t>
    </dgm:pt>
    <dgm:pt modelId="{87132884-2C91-461D-8A41-572DDABCD9A6}">
      <dgm:prSet/>
      <dgm:spPr/>
      <dgm:t>
        <a:bodyPr/>
        <a:lstStyle/>
        <a:p>
          <a:r>
            <a:rPr lang="en-US"/>
            <a:t>Quantified as bits per joule.</a:t>
          </a:r>
        </a:p>
      </dgm:t>
    </dgm:pt>
    <dgm:pt modelId="{9FEB56E8-2A82-4377-82B7-71420BBC5588}" type="parTrans" cxnId="{706AEB49-ED71-4A49-AF01-F2A7631A19CC}">
      <dgm:prSet/>
      <dgm:spPr/>
      <dgm:t>
        <a:bodyPr/>
        <a:lstStyle/>
        <a:p>
          <a:endParaRPr lang="en-US"/>
        </a:p>
      </dgm:t>
    </dgm:pt>
    <dgm:pt modelId="{D210F175-96CB-4F53-ACAF-D280C885322C}" type="sibTrans" cxnId="{706AEB49-ED71-4A49-AF01-F2A7631A19CC}">
      <dgm:prSet/>
      <dgm:spPr/>
      <dgm:t>
        <a:bodyPr/>
        <a:lstStyle/>
        <a:p>
          <a:endParaRPr lang="en-US"/>
        </a:p>
      </dgm:t>
    </dgm:pt>
    <dgm:pt modelId="{6E4977AD-78FA-44FA-9058-AE6DE862EB64}">
      <dgm:prSet/>
      <dgm:spPr/>
      <dgm:t>
        <a:bodyPr/>
        <a:lstStyle/>
        <a:p>
          <a:r>
            <a:rPr lang="en-US"/>
            <a:t>At a basic level, a wireless device consists of a radio unit and a baseband unit.</a:t>
          </a:r>
        </a:p>
      </dgm:t>
    </dgm:pt>
    <dgm:pt modelId="{EE45311A-59DB-4F87-A574-C9D174EA9478}" type="parTrans" cxnId="{FAFBB9D3-42C3-4D26-BA4E-1CE1EDBE6C36}">
      <dgm:prSet/>
      <dgm:spPr/>
      <dgm:t>
        <a:bodyPr/>
        <a:lstStyle/>
        <a:p>
          <a:endParaRPr lang="en-US"/>
        </a:p>
      </dgm:t>
    </dgm:pt>
    <dgm:pt modelId="{17306875-3239-48CD-97AD-F7ABE586E34C}" type="sibTrans" cxnId="{FAFBB9D3-42C3-4D26-BA4E-1CE1EDBE6C36}">
      <dgm:prSet/>
      <dgm:spPr/>
      <dgm:t>
        <a:bodyPr/>
        <a:lstStyle/>
        <a:p>
          <a:endParaRPr lang="en-US"/>
        </a:p>
      </dgm:t>
    </dgm:pt>
    <dgm:pt modelId="{E12D3D81-1817-41C1-8A74-BC4239F801B9}">
      <dgm:prSet/>
      <dgm:spPr/>
      <dgm:t>
        <a:bodyPr/>
        <a:lstStyle/>
        <a:p>
          <a:r>
            <a:rPr lang="en-US"/>
            <a:t>The radio unit receives and transmits messages (takes 57% of the power in wc)</a:t>
          </a:r>
        </a:p>
      </dgm:t>
    </dgm:pt>
    <dgm:pt modelId="{FE934F9D-4083-46D3-857D-C211C1F03524}" type="parTrans" cxnId="{4316D21C-28EA-46C5-BBD3-B486FB9C0400}">
      <dgm:prSet/>
      <dgm:spPr/>
      <dgm:t>
        <a:bodyPr/>
        <a:lstStyle/>
        <a:p>
          <a:endParaRPr lang="en-US"/>
        </a:p>
      </dgm:t>
    </dgm:pt>
    <dgm:pt modelId="{E4EA3FB9-9322-442C-B0A1-DC6EB783247E}" type="sibTrans" cxnId="{4316D21C-28EA-46C5-BBD3-B486FB9C0400}">
      <dgm:prSet/>
      <dgm:spPr/>
      <dgm:t>
        <a:bodyPr/>
        <a:lstStyle/>
        <a:p>
          <a:endParaRPr lang="en-US"/>
        </a:p>
      </dgm:t>
    </dgm:pt>
    <dgm:pt modelId="{3FF149FE-AAF7-4E68-9F5A-512BCADD7FE7}">
      <dgm:prSet/>
      <dgm:spPr/>
      <dgm:t>
        <a:bodyPr/>
        <a:lstStyle/>
        <a:p>
          <a:r>
            <a:rPr lang="en-US"/>
            <a:t>The baseband unit transcribed the message that is to be sent or recieved.</a:t>
          </a:r>
        </a:p>
      </dgm:t>
    </dgm:pt>
    <dgm:pt modelId="{5E95A3A2-E7F5-4763-8B42-87786444CA24}" type="parTrans" cxnId="{6084BC9A-99C3-43A6-B5FF-4A347D4E05E9}">
      <dgm:prSet/>
      <dgm:spPr/>
      <dgm:t>
        <a:bodyPr/>
        <a:lstStyle/>
        <a:p>
          <a:endParaRPr lang="en-US"/>
        </a:p>
      </dgm:t>
    </dgm:pt>
    <dgm:pt modelId="{78C01056-7CD1-4061-85BF-A6E8DE91137C}" type="sibTrans" cxnId="{6084BC9A-99C3-43A6-B5FF-4A347D4E05E9}">
      <dgm:prSet/>
      <dgm:spPr/>
      <dgm:t>
        <a:bodyPr/>
        <a:lstStyle/>
        <a:p>
          <a:endParaRPr lang="en-US"/>
        </a:p>
      </dgm:t>
    </dgm:pt>
    <dgm:pt modelId="{70542F13-364F-4406-8BE1-384E3C22F78D}" type="pres">
      <dgm:prSet presAssocID="{DDA2CAFB-1BAA-4871-92CB-7BF45767CDF8}" presName="linear" presStyleCnt="0">
        <dgm:presLayoutVars>
          <dgm:animLvl val="lvl"/>
          <dgm:resizeHandles val="exact"/>
        </dgm:presLayoutVars>
      </dgm:prSet>
      <dgm:spPr/>
    </dgm:pt>
    <dgm:pt modelId="{6C8F2BAE-0138-49DC-828C-683C50A351F9}" type="pres">
      <dgm:prSet presAssocID="{830FF852-C716-4134-887B-A96EEFCFE1F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2B8F8A1-B856-4DCA-B109-BA93DB8DE320}" type="pres">
      <dgm:prSet presAssocID="{FA436DE2-174D-4917-AAC5-DA42F3BF0644}" presName="spacer" presStyleCnt="0"/>
      <dgm:spPr/>
    </dgm:pt>
    <dgm:pt modelId="{9A742EA0-93AA-4B5C-ABF1-C73D9BD0A34B}" type="pres">
      <dgm:prSet presAssocID="{87132884-2C91-461D-8A41-572DDABCD9A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2ED4C6A-607E-43DB-B2FA-24E5B521D506}" type="pres">
      <dgm:prSet presAssocID="{D210F175-96CB-4F53-ACAF-D280C885322C}" presName="spacer" presStyleCnt="0"/>
      <dgm:spPr/>
    </dgm:pt>
    <dgm:pt modelId="{5F15F08A-4BB0-4EF2-ACC1-52BCA2871C88}" type="pres">
      <dgm:prSet presAssocID="{6E4977AD-78FA-44FA-9058-AE6DE862EB6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B1F7E5B-5743-4115-9F63-4F2B9F2EAD20}" type="pres">
      <dgm:prSet presAssocID="{6E4977AD-78FA-44FA-9058-AE6DE862EB6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316D21C-28EA-46C5-BBD3-B486FB9C0400}" srcId="{6E4977AD-78FA-44FA-9058-AE6DE862EB64}" destId="{E12D3D81-1817-41C1-8A74-BC4239F801B9}" srcOrd="0" destOrd="0" parTransId="{FE934F9D-4083-46D3-857D-C211C1F03524}" sibTransId="{E4EA3FB9-9322-442C-B0A1-DC6EB783247E}"/>
    <dgm:cxn modelId="{706AEB49-ED71-4A49-AF01-F2A7631A19CC}" srcId="{DDA2CAFB-1BAA-4871-92CB-7BF45767CDF8}" destId="{87132884-2C91-461D-8A41-572DDABCD9A6}" srcOrd="1" destOrd="0" parTransId="{9FEB56E8-2A82-4377-82B7-71420BBC5588}" sibTransId="{D210F175-96CB-4F53-ACAF-D280C885322C}"/>
    <dgm:cxn modelId="{E8B1D16D-E25D-4667-910F-2C4EDD7C7899}" srcId="{DDA2CAFB-1BAA-4871-92CB-7BF45767CDF8}" destId="{830FF852-C716-4134-887B-A96EEFCFE1FE}" srcOrd="0" destOrd="0" parTransId="{3C9BAB19-8D36-4FD5-A7F4-D915C87339FB}" sibTransId="{FA436DE2-174D-4917-AAC5-DA42F3BF0644}"/>
    <dgm:cxn modelId="{2F15F057-540D-43BA-B138-6CCFD40E859D}" type="presOf" srcId="{87132884-2C91-461D-8A41-572DDABCD9A6}" destId="{9A742EA0-93AA-4B5C-ABF1-C73D9BD0A34B}" srcOrd="0" destOrd="0" presId="urn:microsoft.com/office/officeart/2005/8/layout/vList2"/>
    <dgm:cxn modelId="{C5C9EE86-9796-4DA3-9DA1-7B08379F28CE}" type="presOf" srcId="{6E4977AD-78FA-44FA-9058-AE6DE862EB64}" destId="{5F15F08A-4BB0-4EF2-ACC1-52BCA2871C88}" srcOrd="0" destOrd="0" presId="urn:microsoft.com/office/officeart/2005/8/layout/vList2"/>
    <dgm:cxn modelId="{6084BC9A-99C3-43A6-B5FF-4A347D4E05E9}" srcId="{6E4977AD-78FA-44FA-9058-AE6DE862EB64}" destId="{3FF149FE-AAF7-4E68-9F5A-512BCADD7FE7}" srcOrd="1" destOrd="0" parTransId="{5E95A3A2-E7F5-4763-8B42-87786444CA24}" sibTransId="{78C01056-7CD1-4061-85BF-A6E8DE91137C}"/>
    <dgm:cxn modelId="{3B6A92C4-1616-4C1C-AE18-7A84278CCD68}" type="presOf" srcId="{830FF852-C716-4134-887B-A96EEFCFE1FE}" destId="{6C8F2BAE-0138-49DC-828C-683C50A351F9}" srcOrd="0" destOrd="0" presId="urn:microsoft.com/office/officeart/2005/8/layout/vList2"/>
    <dgm:cxn modelId="{C06A9ECA-9D6F-4326-A82A-3CA8E543D786}" type="presOf" srcId="{DDA2CAFB-1BAA-4871-92CB-7BF45767CDF8}" destId="{70542F13-364F-4406-8BE1-384E3C22F78D}" srcOrd="0" destOrd="0" presId="urn:microsoft.com/office/officeart/2005/8/layout/vList2"/>
    <dgm:cxn modelId="{7F9E43CC-2173-46E2-97FE-47338F95FAE7}" type="presOf" srcId="{E12D3D81-1817-41C1-8A74-BC4239F801B9}" destId="{4B1F7E5B-5743-4115-9F63-4F2B9F2EAD20}" srcOrd="0" destOrd="0" presId="urn:microsoft.com/office/officeart/2005/8/layout/vList2"/>
    <dgm:cxn modelId="{FAFBB9D3-42C3-4D26-BA4E-1CE1EDBE6C36}" srcId="{DDA2CAFB-1BAA-4871-92CB-7BF45767CDF8}" destId="{6E4977AD-78FA-44FA-9058-AE6DE862EB64}" srcOrd="2" destOrd="0" parTransId="{EE45311A-59DB-4F87-A574-C9D174EA9478}" sibTransId="{17306875-3239-48CD-97AD-F7ABE586E34C}"/>
    <dgm:cxn modelId="{0412ACFC-7206-45AD-A0F0-EA300167CE14}" type="presOf" srcId="{3FF149FE-AAF7-4E68-9F5A-512BCADD7FE7}" destId="{4B1F7E5B-5743-4115-9F63-4F2B9F2EAD20}" srcOrd="0" destOrd="1" presId="urn:microsoft.com/office/officeart/2005/8/layout/vList2"/>
    <dgm:cxn modelId="{8FCE0630-F5DB-4480-A838-1A6D42438F5B}" type="presParOf" srcId="{70542F13-364F-4406-8BE1-384E3C22F78D}" destId="{6C8F2BAE-0138-49DC-828C-683C50A351F9}" srcOrd="0" destOrd="0" presId="urn:microsoft.com/office/officeart/2005/8/layout/vList2"/>
    <dgm:cxn modelId="{5177D202-FD72-478C-8E84-B118BFF0D9C0}" type="presParOf" srcId="{70542F13-364F-4406-8BE1-384E3C22F78D}" destId="{62B8F8A1-B856-4DCA-B109-BA93DB8DE320}" srcOrd="1" destOrd="0" presId="urn:microsoft.com/office/officeart/2005/8/layout/vList2"/>
    <dgm:cxn modelId="{5825EE45-BA6E-40F9-9288-9EE0FF70264F}" type="presParOf" srcId="{70542F13-364F-4406-8BE1-384E3C22F78D}" destId="{9A742EA0-93AA-4B5C-ABF1-C73D9BD0A34B}" srcOrd="2" destOrd="0" presId="urn:microsoft.com/office/officeart/2005/8/layout/vList2"/>
    <dgm:cxn modelId="{2B387018-249C-4A62-9FB9-1FE2C44249CA}" type="presParOf" srcId="{70542F13-364F-4406-8BE1-384E3C22F78D}" destId="{72ED4C6A-607E-43DB-B2FA-24E5B521D506}" srcOrd="3" destOrd="0" presId="urn:microsoft.com/office/officeart/2005/8/layout/vList2"/>
    <dgm:cxn modelId="{48D388ED-246B-47C5-BE62-11C8AB521B2C}" type="presParOf" srcId="{70542F13-364F-4406-8BE1-384E3C22F78D}" destId="{5F15F08A-4BB0-4EF2-ACC1-52BCA2871C88}" srcOrd="4" destOrd="0" presId="urn:microsoft.com/office/officeart/2005/8/layout/vList2"/>
    <dgm:cxn modelId="{2F4E8890-622C-433D-9869-8DC144252218}" type="presParOf" srcId="{70542F13-364F-4406-8BE1-384E3C22F78D}" destId="{4B1F7E5B-5743-4115-9F63-4F2B9F2EAD2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F2BAE-0138-49DC-828C-683C50A351F9}">
      <dsp:nvSpPr>
        <dsp:cNvPr id="0" name=""/>
        <dsp:cNvSpPr/>
      </dsp:nvSpPr>
      <dsp:spPr>
        <a:xfrm>
          <a:off x="0" y="69831"/>
          <a:ext cx="6797675" cy="13747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Energy efficiency is typically defined as “the number of bits that can be sent over a unit of power consumption”.</a:t>
          </a:r>
        </a:p>
      </dsp:txBody>
      <dsp:txXfrm>
        <a:off x="67110" y="136941"/>
        <a:ext cx="6663455" cy="1240530"/>
      </dsp:txXfrm>
    </dsp:sp>
    <dsp:sp modelId="{9A742EA0-93AA-4B5C-ABF1-C73D9BD0A34B}">
      <dsp:nvSpPr>
        <dsp:cNvPr id="0" name=""/>
        <dsp:cNvSpPr/>
      </dsp:nvSpPr>
      <dsp:spPr>
        <a:xfrm>
          <a:off x="0" y="1516581"/>
          <a:ext cx="6797675" cy="1374750"/>
        </a:xfrm>
        <a:prstGeom prst="roundRect">
          <a:avLst/>
        </a:prstGeom>
        <a:solidFill>
          <a:schemeClr val="accent2">
            <a:hueOff val="1506620"/>
            <a:satOff val="4033"/>
            <a:lumOff val="460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Quantified as bits per joule.</a:t>
          </a:r>
        </a:p>
      </dsp:txBody>
      <dsp:txXfrm>
        <a:off x="67110" y="1583691"/>
        <a:ext cx="6663455" cy="1240530"/>
      </dsp:txXfrm>
    </dsp:sp>
    <dsp:sp modelId="{5F15F08A-4BB0-4EF2-ACC1-52BCA2871C88}">
      <dsp:nvSpPr>
        <dsp:cNvPr id="0" name=""/>
        <dsp:cNvSpPr/>
      </dsp:nvSpPr>
      <dsp:spPr>
        <a:xfrm>
          <a:off x="0" y="2963331"/>
          <a:ext cx="6797675" cy="1374750"/>
        </a:xfrm>
        <a:prstGeom prst="roundRect">
          <a:avLst/>
        </a:prstGeom>
        <a:solidFill>
          <a:schemeClr val="accent2">
            <a:hueOff val="3013240"/>
            <a:satOff val="8066"/>
            <a:lumOff val="921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At a basic level, a wireless device consists of a radio unit and a baseband unit.</a:t>
          </a:r>
        </a:p>
      </dsp:txBody>
      <dsp:txXfrm>
        <a:off x="67110" y="3030441"/>
        <a:ext cx="6663455" cy="1240530"/>
      </dsp:txXfrm>
    </dsp:sp>
    <dsp:sp modelId="{4B1F7E5B-5743-4115-9F63-4F2B9F2EAD20}">
      <dsp:nvSpPr>
        <dsp:cNvPr id="0" name=""/>
        <dsp:cNvSpPr/>
      </dsp:nvSpPr>
      <dsp:spPr>
        <a:xfrm>
          <a:off x="0" y="4338081"/>
          <a:ext cx="6797675" cy="124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The radio unit receives and transmits messages (takes 57% of the power in wc)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The baseband unit transcribed the message that is to be sent or recieved.</a:t>
          </a:r>
        </a:p>
      </dsp:txBody>
      <dsp:txXfrm>
        <a:off x="0" y="4338081"/>
        <a:ext cx="6797675" cy="1242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54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910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674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329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149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346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104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61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59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260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415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168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republic.com/article/report-global-internet-traffic-patterns-have-risen-dramatically/" TargetMode="External"/><Relationship Id="rId2" Type="http://schemas.openxmlformats.org/officeDocument/2006/relationships/hyperlink" Target="https://ourworldindata.org/interne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se.wustl.edu/~jain/cse574-16/ftp/energyef/index.html#:~:text=Energy%20efficiency%20is%20usually%20defined,power%20needed%20to%20transmit%20da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Video 24">
            <a:extLst>
              <a:ext uri="{FF2B5EF4-FFF2-40B4-BE49-F238E27FC236}">
                <a16:creationId xmlns:a16="http://schemas.microsoft.com/office/drawing/2014/main" id="{308D826C-FD73-4BE1-8D68-20233404B5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779BFC-D6AE-41A0-BEC2-937F27F43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Energy Efficient Wireless Communication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F5107A-87AF-4921-A24E-C1CE0868F8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3969352"/>
            <a:ext cx="4023359" cy="1208141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By: Esteban Martinez Mesa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11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9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BB8A1-E64D-4831-BC38-C24D63D6E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What is EEWC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7DF47E-E34F-4CC3-9353-6C778DB491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2836223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7622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89EDF-132C-4090-9CF7-499FD285E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Why is it Important?</a:t>
            </a:r>
          </a:p>
        </p:txBody>
      </p:sp>
      <p:cxnSp>
        <p:nvCxnSpPr>
          <p:cNvPr id="2053" name="Straight Connector 72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AC85F-E05A-4A5D-BD30-0A071A799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437367" cy="376089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/>
              <a:t>The number of Internet users increased from 413 million in 2000 to over 3.4 billion in 2016. </a:t>
            </a:r>
          </a:p>
          <a:p>
            <a:pPr>
              <a:lnSpc>
                <a:spcPct val="110000"/>
              </a:lnSpc>
            </a:pPr>
            <a:r>
              <a:rPr lang="en-US" sz="1800"/>
              <a:t>Due to the pandemic, The US saw an increase of 25% in internet activity.</a:t>
            </a:r>
          </a:p>
          <a:p>
            <a:pPr>
              <a:lnSpc>
                <a:spcPct val="110000"/>
              </a:lnSpc>
            </a:pPr>
            <a:r>
              <a:rPr lang="en-US" sz="1800"/>
              <a:t>These numbers will only continue to go up as technology becomes more widely accessible, furthermore our demand for transmitting larger quantities of data will also continue to go up.</a:t>
            </a:r>
          </a:p>
          <a:p>
            <a:pPr>
              <a:lnSpc>
                <a:spcPct val="110000"/>
              </a:lnSpc>
            </a:pPr>
            <a:r>
              <a:rPr lang="en-US" sz="1800"/>
              <a:t>Think about the demand that the metaverse will have over transmitting data</a:t>
            </a:r>
          </a:p>
        </p:txBody>
      </p:sp>
      <p:pic>
        <p:nvPicPr>
          <p:cNvPr id="2050" name="Picture 2" descr="Bit Byte Kb Mb Gb Tb Chart - Chart Walls">
            <a:extLst>
              <a:ext uri="{FF2B5EF4-FFF2-40B4-BE49-F238E27FC236}">
                <a16:creationId xmlns:a16="http://schemas.microsoft.com/office/drawing/2014/main" id="{BD3427BE-255A-41F6-92C5-B9593EFA8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9006" y="2416624"/>
            <a:ext cx="3144043" cy="314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Rectangle 74">
            <a:extLst>
              <a:ext uri="{FF2B5EF4-FFF2-40B4-BE49-F238E27FC236}">
                <a16:creationId xmlns:a16="http://schemas.microsoft.com/office/drawing/2014/main" id="{CB06839E-D8C3-4A74-BA2B-3B97E7B2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6072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72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74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D99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D6D56-61A7-4BAA-97B5-261736F74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How is it Achieved</a:t>
            </a:r>
          </a:p>
        </p:txBody>
      </p:sp>
      <p:cxnSp>
        <p:nvCxnSpPr>
          <p:cNvPr id="1032" name="Straight Connector 76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A9201-FA87-4A86-BB78-DEE0D1C60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</a:rPr>
              <a:t>Heterogenous Networks</a:t>
            </a: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</a:rPr>
              <a:t>Greater number of nodes</a:t>
            </a: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</a:rPr>
              <a:t>Have the transmitter and receiver close together</a:t>
            </a: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</a:rPr>
              <a:t>Cells at the lower level have a smaller range and require less power</a:t>
            </a:r>
          </a:p>
          <a:p>
            <a:pPr>
              <a:lnSpc>
                <a:spcPct val="110000"/>
              </a:lnSpc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028" name="Picture 4" descr="Level and Types of HetNet Cells">
            <a:extLst>
              <a:ext uri="{FF2B5EF4-FFF2-40B4-BE49-F238E27FC236}">
                <a16:creationId xmlns:a16="http://schemas.microsoft.com/office/drawing/2014/main" id="{DDB8E7FB-22BD-4091-B7D0-4FADBBA4F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2017" y="1551030"/>
            <a:ext cx="6798082" cy="375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427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63BA-B2A0-435C-B628-30DF8CBFA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How is it Achieved II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E929-1352-4AB9-B198-6D2689BD0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437367" cy="3760891"/>
          </a:xfrm>
        </p:spPr>
        <p:txBody>
          <a:bodyPr>
            <a:normAutofit/>
          </a:bodyPr>
          <a:lstStyle/>
          <a:p>
            <a:r>
              <a:rPr lang="en-US" dirty="0"/>
              <a:t>Massive MIMO antennas</a:t>
            </a:r>
          </a:p>
          <a:p>
            <a:pPr lvl="1"/>
            <a:r>
              <a:rPr lang="en-US" dirty="0"/>
              <a:t>Large array of antennas.</a:t>
            </a:r>
          </a:p>
          <a:p>
            <a:pPr lvl="1"/>
            <a:r>
              <a:rPr lang="en-US" dirty="0"/>
              <a:t>Higher bandwidth and spatial diversity</a:t>
            </a:r>
          </a:p>
          <a:p>
            <a:pPr lvl="1"/>
            <a:r>
              <a:rPr lang="en-US" dirty="0"/>
              <a:t>Certain MIMOs can be adaptive</a:t>
            </a:r>
          </a:p>
          <a:p>
            <a:pPr lvl="1"/>
            <a:r>
              <a:rPr lang="en-US" dirty="0"/>
              <a:t>Can cause overlap</a:t>
            </a:r>
          </a:p>
          <a:p>
            <a:r>
              <a:rPr lang="en-US" dirty="0"/>
              <a:t>Adaptive Control</a:t>
            </a:r>
          </a:p>
          <a:p>
            <a:pPr lvl="1"/>
            <a:r>
              <a:rPr lang="en-US" dirty="0"/>
              <a:t>Optimally distributing network resources</a:t>
            </a:r>
          </a:p>
          <a:p>
            <a:pPr lvl="1"/>
            <a:r>
              <a:rPr lang="en-US" dirty="0"/>
              <a:t>Cognitive radios</a:t>
            </a:r>
          </a:p>
          <a:p>
            <a:pPr lvl="1"/>
            <a:r>
              <a:rPr lang="en-US" dirty="0"/>
              <a:t>Sleep modules </a:t>
            </a:r>
          </a:p>
          <a:p>
            <a:pPr lvl="1"/>
            <a:endParaRPr lang="en-US" dirty="0"/>
          </a:p>
        </p:txBody>
      </p:sp>
      <p:pic>
        <p:nvPicPr>
          <p:cNvPr id="7" name="Graphic 6" descr="Wireless router">
            <a:extLst>
              <a:ext uri="{FF2B5EF4-FFF2-40B4-BE49-F238E27FC236}">
                <a16:creationId xmlns:a16="http://schemas.microsoft.com/office/drawing/2014/main" id="{38FCC9CF-D792-42D5-8631-517C0D75C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006" y="2416624"/>
            <a:ext cx="3144043" cy="31440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B06839E-D8C3-4A74-BA2B-3B97E7B2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8936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F439D-00ED-4DC9-9E03-1CA314FE6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49186-B0F3-4974-B7FA-980425232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https://ourworldindata.org/internet</a:t>
            </a:r>
            <a:endParaRPr lang="en-US" dirty="0"/>
          </a:p>
          <a:p>
            <a:r>
              <a:rPr lang="en-US" dirty="0">
                <a:hlinkClick r:id="rId3"/>
              </a:rPr>
              <a:t>https://www.techrepublic.com/article/report-global-internet-traffic-patterns-have-risen-dramatically/</a:t>
            </a:r>
            <a:endParaRPr lang="en-US" dirty="0"/>
          </a:p>
          <a:p>
            <a:r>
              <a:rPr lang="en-US" dirty="0">
                <a:hlinkClick r:id="rId4"/>
              </a:rPr>
              <a:t>https://www.cse.wustl.edu/~jain/cse574-16/ftp/energyef/index.html#:~:text=Energy%20efficiency%20is%20usually%20defined,power%20needed%20to%20transmit%20data</a:t>
            </a:r>
            <a:r>
              <a:rPr lang="en-US" dirty="0"/>
              <a:t>. 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8759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RegularSeed_2SEEDS">
      <a:dk1>
        <a:srgbClr val="000000"/>
      </a:dk1>
      <a:lt1>
        <a:srgbClr val="FFFFFF"/>
      </a:lt1>
      <a:dk2>
        <a:srgbClr val="23323E"/>
      </a:dk2>
      <a:lt2>
        <a:srgbClr val="E8E5E2"/>
      </a:lt2>
      <a:accent1>
        <a:srgbClr val="2581C7"/>
      </a:accent1>
      <a:accent2>
        <a:srgbClr val="2DB2B4"/>
      </a:accent2>
      <a:accent3>
        <a:srgbClr val="374FD9"/>
      </a:accent3>
      <a:accent4>
        <a:srgbClr val="C73E25"/>
      </a:accent4>
      <a:accent5>
        <a:srgbClr val="D99337"/>
      </a:accent5>
      <a:accent6>
        <a:srgbClr val="A9A71F"/>
      </a:accent6>
      <a:hlink>
        <a:srgbClr val="B7723D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304</Words>
  <Application>Microsoft Office PowerPoint</Application>
  <PresentationFormat>Widescreen</PresentationFormat>
  <Paragraphs>33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Sagona Book</vt:lpstr>
      <vt:lpstr>Sagona ExtraLight</vt:lpstr>
      <vt:lpstr>RetrospectVTI</vt:lpstr>
      <vt:lpstr>Energy Efficient Wireless Communication</vt:lpstr>
      <vt:lpstr>What is EEWC</vt:lpstr>
      <vt:lpstr>Why is it Important?</vt:lpstr>
      <vt:lpstr>How is it Achieved</vt:lpstr>
      <vt:lpstr>How is it Achieved II</vt:lpstr>
      <vt:lpstr>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Arias Garcia, Shaina [ariasgarcias]</dc:creator>
  <cp:lastModifiedBy>Esteban Martinez</cp:lastModifiedBy>
  <cp:revision>3</cp:revision>
  <dcterms:created xsi:type="dcterms:W3CDTF">2022-02-08T18:10:03Z</dcterms:created>
  <dcterms:modified xsi:type="dcterms:W3CDTF">2022-02-16T22:20:52Z</dcterms:modified>
</cp:coreProperties>
</file>